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1" r:id="rId1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19" Type="http://schemas.openxmlformats.org/officeDocument/2006/relationships/slide" Target="slides/slide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68D7EAD-B61F-912B-9EC7-46E07EC5C8DF}"/>
              </a:ext>
            </a:extLst>
          </p:cNvPr>
          <p:cNvSpPr>
            <a:spLocks noGrp="1" noChangeArrowheads="1"/>
          </p:cNvSpPr>
          <p:nvPr>
            <p:ph type="title"/>
          </p:nvPr>
        </p:nvSpPr>
        <p:spPr>
          <a:xfrm>
            <a:off x="685753" y="-1"/>
          </a:xfrm>
        </p:spPr>
        <p:txBody>
          <a:bodyPr/>
          <a:lstStyle/>
          <a:p>
            <a:r>
              <a:rPr lang="en-US" altLang="zh-CN" sz="4000" b="1">
                <a:latin typeface="Tahoma" panose="020B0604030504040204" pitchFamily="34" charset="0"/>
                <a:ea typeface="宋体" panose="02010600030101010101" pitchFamily="2" charset="-122"/>
              </a:rPr>
              <a:t>Suspensions and Expulsions</a:t>
            </a:r>
          </a:p>
        </p:txBody>
      </p:sp>
      <p:sp>
        <p:nvSpPr>
          <p:cNvPr id="10243" name="Rectangle 3">
            <a:extLst>
              <a:ext uri="{FF2B5EF4-FFF2-40B4-BE49-F238E27FC236}">
                <a16:creationId xmlns:a16="http://schemas.microsoft.com/office/drawing/2014/main" id="{94260193-6274-34BA-CCEF-98C6EB4E7D5A}"/>
              </a:ext>
            </a:extLst>
          </p:cNvPr>
          <p:cNvSpPr>
            <a:spLocks noGrp="1" noChangeArrowheads="1"/>
          </p:cNvSpPr>
          <p:nvPr>
            <p:ph type="body" idx="1"/>
          </p:nvPr>
        </p:nvSpPr>
        <p:spPr>
          <a:xfrm>
            <a:off x="685800" y="2057400"/>
            <a:ext cx="7772400" cy="4572000"/>
          </a:xfrm>
        </p:spPr>
        <p:txBody>
          <a:bodyPr/>
          <a:lstStyle/>
          <a:p>
            <a:pPr lvl="1" algn="ctr">
              <a:buFont typeface="Wingdings" panose="05000000000000000000" pitchFamily="2" charset="2"/>
              <a:buNone/>
            </a:pPr>
            <a:r>
              <a:rPr lang="en-US" altLang="zh-CN" sz="3400" b="1">
                <a:latin typeface="Tahoma" panose="020B0604030504040204" pitchFamily="34" charset="0"/>
                <a:ea typeface="宋体" panose="02010600030101010101" pitchFamily="2" charset="-122"/>
              </a:rPr>
              <a:t>Common Errors</a:t>
            </a:r>
          </a:p>
          <a:p>
            <a:pPr lvl="1" algn="ctr">
              <a:buFont typeface="Wingdings" panose="05000000000000000000" pitchFamily="2" charset="2"/>
              <a:buNone/>
            </a:pPr>
            <a:endParaRPr lang="en-US" altLang="zh-CN" sz="2000" b="1">
              <a:latin typeface="Tahoma" panose="020B0604030504040204" pitchFamily="34" charset="0"/>
              <a:ea typeface="宋体" panose="02010600030101010101" pitchFamily="2" charset="-122"/>
            </a:endParaRPr>
          </a:p>
          <a:p>
            <a:pPr lvl="1"/>
            <a:r>
              <a:rPr lang="en-US" altLang="zh-CN" sz="2400" b="1">
                <a:latin typeface="Tahoma" panose="020B0604030504040204" pitchFamily="34" charset="0"/>
                <a:ea typeface="宋体" panose="02010600030101010101" pitchFamily="2" charset="-122"/>
              </a:rPr>
              <a:t>Data elements missing</a:t>
            </a:r>
          </a:p>
          <a:p>
            <a:pPr lvl="2">
              <a:buFont typeface="Wingdings" panose="05000000000000000000" pitchFamily="2" charset="2"/>
              <a:buNone/>
            </a:pPr>
            <a:endParaRPr lang="en-US" altLang="zh-CN" sz="1000" b="1">
              <a:latin typeface="Tahoma" panose="020B0604030504040204" pitchFamily="34" charset="0"/>
              <a:ea typeface="宋体" panose="02010600030101010101" pitchFamily="2" charset="-122"/>
            </a:endParaRPr>
          </a:p>
          <a:p>
            <a:pPr lvl="1"/>
            <a:r>
              <a:rPr lang="en-US" altLang="zh-CN" sz="2400" b="1">
                <a:latin typeface="Tahoma" panose="020B0604030504040204" pitchFamily="34" charset="0"/>
                <a:ea typeface="宋体" panose="02010600030101010101" pitchFamily="2" charset="-122"/>
              </a:rPr>
              <a:t>Length of removal</a:t>
            </a:r>
          </a:p>
          <a:p>
            <a:pPr lvl="2"/>
            <a:r>
              <a:rPr lang="en-US" altLang="zh-CN" sz="2000" b="1">
                <a:latin typeface="Tahoma" panose="020B0604030504040204" pitchFamily="34" charset="0"/>
                <a:ea typeface="宋体" panose="02010600030101010101" pitchFamily="2" charset="-122"/>
              </a:rPr>
              <a:t>Use of partial days</a:t>
            </a:r>
          </a:p>
          <a:p>
            <a:pPr lvl="3"/>
            <a:r>
              <a:rPr lang="en-US" altLang="zh-CN" sz="1600" b="1">
                <a:latin typeface="Tahoma" panose="020B0604030504040204" pitchFamily="34" charset="0"/>
                <a:ea typeface="宋体" panose="02010600030101010101" pitchFamily="2" charset="-122"/>
              </a:rPr>
              <a:t>½ day suspension = 1 day</a:t>
            </a:r>
          </a:p>
          <a:p>
            <a:pPr lvl="3"/>
            <a:r>
              <a:rPr lang="en-US" altLang="zh-CN" sz="1600" b="1">
                <a:latin typeface="Tahoma" panose="020B0604030504040204" pitchFamily="34" charset="0"/>
                <a:ea typeface="宋体" panose="02010600030101010101" pitchFamily="2" charset="-122"/>
              </a:rPr>
              <a:t>Must round up</a:t>
            </a:r>
          </a:p>
          <a:p>
            <a:pPr lvl="2"/>
            <a:r>
              <a:rPr lang="en-US" altLang="zh-CN" sz="2000" b="1">
                <a:latin typeface="Tahoma" panose="020B0604030504040204" pitchFamily="34" charset="0"/>
                <a:ea typeface="宋体" panose="02010600030101010101" pitchFamily="2" charset="-122"/>
              </a:rPr>
              <a:t>Use of days other than school days</a:t>
            </a:r>
          </a:p>
          <a:p>
            <a:pPr lvl="3"/>
            <a:r>
              <a:rPr lang="en-US" altLang="zh-CN" sz="1600" b="1">
                <a:latin typeface="Tahoma" panose="020B0604030504040204" pitchFamily="34" charset="0"/>
                <a:ea typeface="宋体" panose="02010600030101010101" pitchFamily="2" charset="-122"/>
              </a:rPr>
              <a:t>Do not count weekends, other school breaks</a:t>
            </a:r>
          </a:p>
          <a:p>
            <a:pPr lvl="2"/>
            <a:r>
              <a:rPr lang="en-US" altLang="zh-CN" sz="2000" b="1">
                <a:latin typeface="Tahoma" panose="020B0604030504040204" pitchFamily="34" charset="0"/>
                <a:ea typeface="宋体" panose="02010600030101010101" pitchFamily="2" charset="-122"/>
              </a:rPr>
              <a:t>Use of more days than in one school year</a:t>
            </a:r>
          </a:p>
          <a:p>
            <a:pPr lvl="3"/>
            <a:r>
              <a:rPr lang="en-US" altLang="zh-CN" sz="1600" b="1">
                <a:latin typeface="Tahoma" panose="020B0604030504040204" pitchFamily="34" charset="0"/>
                <a:ea typeface="宋体" panose="02010600030101010101" pitchFamily="2" charset="-122"/>
              </a:rPr>
              <a:t>Maximum length is equal to number of days in one school year according to the district’s school calendar</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